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0"/>
  </p:notesMasterIdLst>
  <p:sldIdLst>
    <p:sldId id="267" r:id="rId2"/>
    <p:sldId id="257" r:id="rId3"/>
    <p:sldId id="266" r:id="rId4"/>
    <p:sldId id="268" r:id="rId5"/>
    <p:sldId id="269" r:id="rId6"/>
    <p:sldId id="270" r:id="rId7"/>
    <p:sldId id="258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5B8F15-35A8-4F0E-8ADA-AEEC26A24A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BEE4F-3A8F-41BA-9D31-E183274CD07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19A39-6E87-43EC-B3B0-95A80ED1E40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9419D69-59B1-4D16-BD27-1DB076A567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95975B6-DE6D-4A02-B536-B4D6D84BC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90212-38B0-4C7C-B0D4-149B5016CC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5A1C7-9ACD-480F-8565-52CA57527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7E6F4-2E1B-46AB-BBED-3756E2F278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Address: 4424 NW 13th Street A5 Gainesville, FL 32609   Phone: (352) 375-4110  Website: elcalachua.org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Address: 4424 NW 13th Street A5 Gainesville, FL 32609   Phone: (352) 375-4110  Website: elcalachua.org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Address: 4424 NW 13th Street A5 Gainesville, FL 32609   Phone: (352) 375-4110  Website: elcalachua.org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4F0F73-2B85-43FA-BB20-C400ABFC24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09" b="11357"/>
          <a:stretch/>
        </p:blipFill>
        <p:spPr>
          <a:xfrm>
            <a:off x="10260638" y="844531"/>
            <a:ext cx="1350170" cy="7290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Address: 4424 NW 13th Street A5 Gainesville, FL 32609   Phone: (352) 375-4110  Website: elcalachua.org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99B0BA-871D-4979-92A4-85F21A877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09" b="11357"/>
          <a:stretch/>
        </p:blipFill>
        <p:spPr>
          <a:xfrm rot="5400000">
            <a:off x="9771530" y="4749687"/>
            <a:ext cx="1350170" cy="7290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0068B-58EC-4F7E-BB74-B4CEDABE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1151B-1B24-4F9C-A9C0-41FBF4055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Address: 4424 NW 13th Street A5 Gainesville, FL 32609   Phone: (352) 375-4110  Website: elcalachua.org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36CF0-2C9F-4819-B52E-333EE3C09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7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Address: 4424 NW 13th Street A5 Gainesville, FL 32609   Phone: (352) 375-4110  Website: elcalachua.org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0A665B-3E09-42F9-9C7B-ABDEFADA9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09" b="11357"/>
          <a:stretch/>
        </p:blipFill>
        <p:spPr>
          <a:xfrm>
            <a:off x="10260637" y="844531"/>
            <a:ext cx="1350170" cy="7290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62FD-96BF-4183-925B-D23F3591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73296A-8E99-4135-9DCD-90076D4A49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Address: 4424 NW 13th Street A5 Gainesville, FL 32609   Phone: (352) 375-4110  Website: elcalachua.org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AC366-DA96-4F6B-8567-3BA4495112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Address: 4424 NW 13th Street A5 Gainesville, FL 32609   Phone: (352) 375-4110  Website: elcalachua.org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Address: 4424 NW 13th Street A5 Gainesville, FL 32609   Phone: (352) 375-4110  Website: elcalachua.org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E01348-F8ED-4A59-A732-1A53FC397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09" b="11357"/>
          <a:stretch/>
        </p:blipFill>
        <p:spPr>
          <a:xfrm>
            <a:off x="10260637" y="871442"/>
            <a:ext cx="1350170" cy="7290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Address: 4424 NW 13th Street A5 Gainesville, FL 32609   Phone: (352) 375-4110  Website: elcalachua.org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8B55D7-E57C-4DB4-A156-C80D32B31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09" b="11357"/>
          <a:stretch/>
        </p:blipFill>
        <p:spPr>
          <a:xfrm>
            <a:off x="10260637" y="871442"/>
            <a:ext cx="1350170" cy="7290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Address: 4424 NW 13th Street A5 Gainesville, FL 32609   Phone: (352) 375-4110  Website: elcalachua.org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1D772-7EC4-494C-BC6A-8FFF75361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09" b="11357"/>
          <a:stretch/>
        </p:blipFill>
        <p:spPr>
          <a:xfrm>
            <a:off x="10265936" y="871442"/>
            <a:ext cx="1350170" cy="7290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Address: 4424 NW 13th Street A5 Gainesville, FL 32609   Phone: (352) 375-4110  Website: elcalachua.org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Address: 4424 NW 13th Street A5 Gainesville, FL 32609   Phone: (352) 375-4110  Website: elcalachua.org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Address: 4424 NW 13th Street A5 Gainesville, FL 32609   Phone: (352) 375-4110  Website: elcalachua.org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C6DA6C-CD6B-46FC-92C9-1662AA3A3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3909" b="11357"/>
          <a:stretch/>
        </p:blipFill>
        <p:spPr>
          <a:xfrm>
            <a:off x="10260638" y="935376"/>
            <a:ext cx="1350170" cy="729050"/>
          </a:xfrm>
          <a:prstGeom prst="rect">
            <a:avLst/>
          </a:prstGeom>
          <a:blipFill>
            <a:blip r:embed="rId16"/>
            <a:tile tx="0" ty="0" sx="100000" sy="100000" flip="none" algn="tl"/>
          </a:blip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hipmamasplace.com/2012/05/summer-reading-programs-for-kids-2012.html" TargetMode="External"/><Relationship Id="rId7" Type="http://schemas.openxmlformats.org/officeDocument/2006/relationships/hyperlink" Target="http://mochamanual.com/tips-and-resources-for-african-american-mothers-and-families/page/4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lkwithmebab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OG2Q6pPQY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romancemeetslife.com/2014/07/children-who-believe-in-god-and-bible.html" TargetMode="External"/><Relationship Id="rId4" Type="http://schemas.openxmlformats.org/officeDocument/2006/relationships/hyperlink" Target="https://pixabay.com/en/toddler-learning-book-child-42322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ancemeetslife.com/2014/07/children-who-believe-in-god-and-bible.html" TargetMode="External"/><Relationship Id="rId7" Type="http://schemas.openxmlformats.org/officeDocument/2006/relationships/hyperlink" Target="http://mochamanual.com/2015/07/01/better-young-readers-with-6-key-strategie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ylittleoneandme-debolina-raja-gupta.blogspot.com/2010/08/many-benefits-of-introducing-your.html" TargetMode="External"/><Relationship Id="rId7" Type="http://schemas.openxmlformats.org/officeDocument/2006/relationships/hyperlink" Target="https://mumsgather.blogspot.com/2015/08/inspiring-love-of-reading-in-children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gardingnannies.com/tag/cincynanny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zerotothree.org/resources/1021-a-window-to-the-world-early-language-and-literacy-development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590696E-0992-4133-86D9-81B672E70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3358" y="894080"/>
            <a:ext cx="6685280" cy="1956104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Early literacy for Young children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A picture containing sitting, person, child, bench&#10;&#10;Description automatically generated">
            <a:extLst>
              <a:ext uri="{FF2B5EF4-FFF2-40B4-BE49-F238E27FC236}">
                <a16:creationId xmlns:a16="http://schemas.microsoft.com/office/drawing/2014/main" id="{ED705741-BB5E-4D4C-8921-873B04746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0258" y="3053983"/>
            <a:ext cx="4772406" cy="3296050"/>
          </a:xfrm>
          <a:prstGeom prst="ellipse">
            <a:avLst/>
          </a:prstGeom>
          <a:ln w="76200" cap="rnd">
            <a:solidFill>
              <a:srgbClr val="33333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BD8595-73EC-4B5F-9EB9-0CA178778333}"/>
              </a:ext>
            </a:extLst>
          </p:cNvPr>
          <p:cNvSpPr txBox="1"/>
          <p:nvPr/>
        </p:nvSpPr>
        <p:spPr>
          <a:xfrm>
            <a:off x="7390762" y="6534578"/>
            <a:ext cx="4095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3" tooltip="http://www.hipmamasplace.com/2012/05/summer-reading-programs-for-kids-2012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by Unknown Author is licensed under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A picture containing person, holding, indoor, bed&#10;&#10;Description automatically generated">
            <a:extLst>
              <a:ext uri="{FF2B5EF4-FFF2-40B4-BE49-F238E27FC236}">
                <a16:creationId xmlns:a16="http://schemas.microsoft.com/office/drawing/2014/main" id="{4C14EAE8-7754-48E6-9153-657EAF2B3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29896" y="3429000"/>
            <a:ext cx="3843168" cy="2642178"/>
          </a:xfrm>
          <a:prstGeom prst="rect">
            <a:avLst/>
          </a:prstGeom>
          <a:ln w="762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Graphic 8" descr="Books">
            <a:extLst>
              <a:ext uri="{FF2B5EF4-FFF2-40B4-BE49-F238E27FC236}">
                <a16:creationId xmlns:a16="http://schemas.microsoft.com/office/drawing/2014/main" id="{A90CDEDB-1A35-4096-A5B8-AFE00496FD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08752" y="2075688"/>
            <a:ext cx="774496" cy="77449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34866B5-0ECE-4F31-A1C2-60B4FF01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3552" y="6400285"/>
            <a:ext cx="6917210" cy="36512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Address: 4424 NW 13th Street A5 Gainesville, FL 32609   Phone: (352) 375-4110  Website: elcalachua.org</a:t>
            </a:r>
          </a:p>
        </p:txBody>
      </p:sp>
    </p:spTree>
    <p:extLst>
      <p:ext uri="{BB962C8B-B14F-4D97-AF65-F5344CB8AC3E}">
        <p14:creationId xmlns:p14="http://schemas.microsoft.com/office/powerpoint/2010/main" val="88351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807CD-E091-4240-B1A6-159EF556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18" y="689988"/>
            <a:ext cx="9468819" cy="1057012"/>
          </a:xfrm>
        </p:spPr>
        <p:txBody>
          <a:bodyPr anchor="ctr">
            <a:noAutofit/>
          </a:bodyPr>
          <a:lstStyle/>
          <a:p>
            <a:r>
              <a:rPr lang="en-US" sz="4000" dirty="0"/>
              <a:t>Early literacy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D2280-550A-42B1-9659-FF3EDDD1B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384F4A-A23A-4470-AF49-132561883918}"/>
              </a:ext>
            </a:extLst>
          </p:cNvPr>
          <p:cNvSpPr/>
          <p:nvPr/>
        </p:nvSpPr>
        <p:spPr>
          <a:xfrm>
            <a:off x="6764353" y="4970582"/>
            <a:ext cx="4511529" cy="1652953"/>
          </a:xfrm>
          <a:prstGeom prst="ellipse">
            <a:avLst/>
          </a:prstGeom>
          <a:solidFill>
            <a:srgbClr val="CCFFCC"/>
          </a:solidFill>
          <a:ln w="57150"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4545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“Children’s academic successes at ages 9 and 10 can be attributed to </a:t>
            </a:r>
            <a:r>
              <a:rPr lang="en-US" sz="1400" b="1" dirty="0">
                <a:solidFill>
                  <a:srgbClr val="4545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amount of talk they hear from birth through age 3.5”</a:t>
            </a:r>
            <a:r>
              <a:rPr lang="en-US" sz="1400" dirty="0">
                <a:solidFill>
                  <a:srgbClr val="4545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US" sz="1400" dirty="0" err="1">
                <a:solidFill>
                  <a:srgbClr val="4545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Kupcha-szrom</a:t>
            </a:r>
            <a:r>
              <a:rPr lang="en-US" sz="1400" dirty="0">
                <a:solidFill>
                  <a:srgbClr val="45454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2BFF0F-979A-480A-B222-66D3C5AE3DB5}"/>
              </a:ext>
            </a:extLst>
          </p:cNvPr>
          <p:cNvSpPr/>
          <p:nvPr/>
        </p:nvSpPr>
        <p:spPr>
          <a:xfrm>
            <a:off x="921905" y="4970582"/>
            <a:ext cx="4511529" cy="16529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most effective action you can take to increase your [child’s] educational opportunities and future success is to </a:t>
            </a: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talk with your [child] everyday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.” (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www.TalkWithMeBaby.org</a:t>
            </a:r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9F374A-1CE0-49FA-ACE9-947DC2AD8878}"/>
              </a:ext>
            </a:extLst>
          </p:cNvPr>
          <p:cNvSpPr/>
          <p:nvPr/>
        </p:nvSpPr>
        <p:spPr>
          <a:xfrm>
            <a:off x="1100612" y="1875694"/>
            <a:ext cx="4154116" cy="2837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en-US" sz="2200" b="1" dirty="0">
                <a:solidFill>
                  <a:schemeClr val="tx1"/>
                </a:solidFill>
                <a:latin typeface="+mj-lt"/>
              </a:rPr>
              <a:t>Literacy begins at an early age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and is defined as “a set of complex understandings, attitudes, expectations and behaviors […] related to written language” (Erickson, 1984; Cook-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Gumperz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, 1986).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36433C-DDE0-4224-BAC7-4347920DD725}"/>
              </a:ext>
            </a:extLst>
          </p:cNvPr>
          <p:cNvSpPr/>
          <p:nvPr/>
        </p:nvSpPr>
        <p:spPr>
          <a:xfrm>
            <a:off x="6881444" y="1887416"/>
            <a:ext cx="4277348" cy="2825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There are many opportunities to help strengthen your child’s literacy knowledge including: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reading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talking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asking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questions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singing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story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telling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scribbling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12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49"/>
    </mc:Choice>
    <mc:Fallback xmlns="">
      <p:transition spd="slow" advTm="300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0AF4FC-F9A3-4F26-B0BE-D49FFBCD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/>
              <a:t>5 tips on how to read with your child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4F100-DC8D-42D4-8813-FE1A9C30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Online Media 3" title="How To Read With Your Child">
            <a:hlinkClick r:id="" action="ppaction://media"/>
            <a:extLst>
              <a:ext uri="{FF2B5EF4-FFF2-40B4-BE49-F238E27FC236}">
                <a16:creationId xmlns:a16="http://schemas.microsoft.com/office/drawing/2014/main" id="{C7C1BDC4-5C65-478E-AA6E-C020B89F06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78221" y="2242400"/>
            <a:ext cx="6835558" cy="3845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B38704-6887-4C8B-8C2C-2BDC223C240F}"/>
              </a:ext>
            </a:extLst>
          </p:cNvPr>
          <p:cNvSpPr/>
          <p:nvPr/>
        </p:nvSpPr>
        <p:spPr>
          <a:xfrm>
            <a:off x="4994137" y="6350403"/>
            <a:ext cx="14991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(School, Hampton Primary) 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907"/>
    </mc:Choice>
    <mc:Fallback xmlns="">
      <p:transition spd="slow" advTm="1709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302A-7CFA-4BFC-909D-C1BE51183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reading with your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Infant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91B99-E7F6-467F-A1E7-19843434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8D89E-B8DE-401D-9B19-AF6C68A21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670"/>
          <a:stretch/>
        </p:blipFill>
        <p:spPr>
          <a:xfrm>
            <a:off x="690931" y="2377390"/>
            <a:ext cx="3112187" cy="3578747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9E43E0-C541-4EB7-960F-29C88C604B1C}"/>
              </a:ext>
            </a:extLst>
          </p:cNvPr>
          <p:cNvSpPr/>
          <p:nvPr/>
        </p:nvSpPr>
        <p:spPr>
          <a:xfrm>
            <a:off x="4434929" y="2228230"/>
            <a:ext cx="3322141" cy="3877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prstDash val="sysDash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Hold</a:t>
            </a:r>
            <a:r>
              <a:rPr lang="en-US" sz="2000" dirty="0">
                <a:solidFill>
                  <a:schemeClr val="tx1"/>
                </a:solidFill>
              </a:rPr>
              <a:t> your baby on your lap while you read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Babies like </a:t>
            </a:r>
            <a:r>
              <a:rPr lang="en-US" sz="2000" b="1" dirty="0">
                <a:solidFill>
                  <a:schemeClr val="tx1"/>
                </a:solidFill>
              </a:rPr>
              <a:t>board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books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rhymes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b="1" dirty="0">
                <a:solidFill>
                  <a:schemeClr val="tx1"/>
                </a:solidFill>
              </a:rPr>
              <a:t>songs</a:t>
            </a:r>
            <a:r>
              <a:rPr lang="en-US" sz="2000" dirty="0">
                <a:solidFill>
                  <a:schemeClr val="tx1"/>
                </a:solidFill>
              </a:rPr>
              <a:t> from the same book or books </a:t>
            </a:r>
            <a:r>
              <a:rPr lang="en-US" sz="2000" b="1" u="sng" dirty="0">
                <a:solidFill>
                  <a:schemeClr val="tx1"/>
                </a:solidFill>
              </a:rPr>
              <a:t>over and over</a:t>
            </a:r>
            <a:r>
              <a:rPr lang="en-US" sz="2000" dirty="0">
                <a:solidFill>
                  <a:schemeClr val="tx1"/>
                </a:solidFill>
              </a:rPr>
              <a:t>, make sure to point to and label pictures</a:t>
            </a:r>
          </a:p>
        </p:txBody>
      </p:sp>
      <p:pic>
        <p:nvPicPr>
          <p:cNvPr id="10" name="Picture 9" descr="A picture containing person, sitting, small, holding&#10;&#10;Description automatically generated">
            <a:extLst>
              <a:ext uri="{FF2B5EF4-FFF2-40B4-BE49-F238E27FC236}">
                <a16:creationId xmlns:a16="http://schemas.microsoft.com/office/drawing/2014/main" id="{CB9633E0-DBC6-4A84-9A75-5A84D936D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46892" y="1658089"/>
            <a:ext cx="4154177" cy="44977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753A92-B769-4348-B61C-7F5B8E979C45}"/>
              </a:ext>
            </a:extLst>
          </p:cNvPr>
          <p:cNvSpPr/>
          <p:nvPr/>
        </p:nvSpPr>
        <p:spPr>
          <a:xfrm>
            <a:off x="8178927" y="6205846"/>
            <a:ext cx="33221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5" tooltip="http://www.romancemeetslife.com/2014/07/children-who-believe-in-god-and-bibl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by Unknown Author is licensed under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5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302A-7CFA-4BFC-909D-C1BE51183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reading with your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Toddler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91B99-E7F6-467F-A1E7-19843434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9E43E0-C541-4EB7-960F-29C88C604B1C}"/>
              </a:ext>
            </a:extLst>
          </p:cNvPr>
          <p:cNvSpPr/>
          <p:nvPr/>
        </p:nvSpPr>
        <p:spPr>
          <a:xfrm>
            <a:off x="4214355" y="1922411"/>
            <a:ext cx="3546005" cy="4786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prstDash val="sysDash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prstClr val="black"/>
                </a:solidFill>
              </a:rPr>
              <a:t>Allow your toddler </a:t>
            </a:r>
            <a:r>
              <a:rPr lang="en-US" sz="1600" b="1" kern="0" dirty="0">
                <a:solidFill>
                  <a:prstClr val="black"/>
                </a:solidFill>
              </a:rPr>
              <a:t>move</a:t>
            </a:r>
            <a:r>
              <a:rPr lang="en-US" sz="1600" kern="0" dirty="0">
                <a:solidFill>
                  <a:prstClr val="black"/>
                </a:solidFill>
              </a:rPr>
              <a:t> </a:t>
            </a:r>
            <a:r>
              <a:rPr lang="en-US" sz="1600" b="1" kern="0" dirty="0">
                <a:solidFill>
                  <a:prstClr val="black"/>
                </a:solidFill>
              </a:rPr>
              <a:t>around</a:t>
            </a:r>
            <a:r>
              <a:rPr lang="en-US" sz="1600" kern="0" dirty="0">
                <a:solidFill>
                  <a:prstClr val="black"/>
                </a:solidFill>
              </a:rPr>
              <a:t> while you are reading</a:t>
            </a:r>
            <a:r>
              <a:rPr lang="en-US" sz="1600" kern="0" dirty="0">
                <a:solidFill>
                  <a:schemeClr val="tx1"/>
                </a:solidFill>
              </a:rPr>
              <a:t> – toddlers’ attention span is about </a:t>
            </a:r>
            <a:r>
              <a:rPr lang="en-US" sz="1600" b="1" kern="0" dirty="0">
                <a:solidFill>
                  <a:schemeClr val="tx1"/>
                </a:solidFill>
              </a:rPr>
              <a:t>5 minutes</a:t>
            </a:r>
            <a:r>
              <a:rPr lang="en-US" sz="1600" kern="0" dirty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kern="0" dirty="0">
                <a:solidFill>
                  <a:prstClr val="black"/>
                </a:solidFill>
              </a:rPr>
              <a:t>Read the same book over and over – toddlers love </a:t>
            </a:r>
            <a:r>
              <a:rPr lang="en-US" sz="1600" b="1" kern="0" dirty="0">
                <a:solidFill>
                  <a:prstClr val="black"/>
                </a:solidFill>
              </a:rPr>
              <a:t>repetition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/>
              <a:t>Let your child </a:t>
            </a:r>
            <a:r>
              <a:rPr lang="en-US" sz="1600" b="1" dirty="0"/>
              <a:t>choose</a:t>
            </a:r>
            <a:r>
              <a:rPr lang="en-US" sz="1600" dirty="0"/>
              <a:t> which books to read 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/>
              <a:t>Toddlers like to </a:t>
            </a:r>
            <a:r>
              <a:rPr lang="en-US" sz="1600" b="1" dirty="0"/>
              <a:t>help turn the pages</a:t>
            </a:r>
            <a:r>
              <a:rPr lang="en-US" sz="1600" dirty="0"/>
              <a:t>, fill in the words, and point and name the pictures in the story.  </a:t>
            </a:r>
            <a:r>
              <a:rPr lang="en-US" sz="1600" b="1" dirty="0"/>
              <a:t>Encourage</a:t>
            </a:r>
            <a:r>
              <a:rPr lang="en-US" sz="1600" dirty="0"/>
              <a:t> their efforts and repeat their sounds/words.</a:t>
            </a:r>
            <a:endParaRPr lang="en-US" sz="1600" kern="0" dirty="0">
              <a:solidFill>
                <a:prstClr val="black"/>
              </a:solidFill>
            </a:endParaRPr>
          </a:p>
        </p:txBody>
      </p:sp>
      <p:pic>
        <p:nvPicPr>
          <p:cNvPr id="7" name="Picture 6" descr="A picture containing sitting, baby, holding, young&#10;&#10;Description automatically generated">
            <a:extLst>
              <a:ext uri="{FF2B5EF4-FFF2-40B4-BE49-F238E27FC236}">
                <a16:creationId xmlns:a16="http://schemas.microsoft.com/office/drawing/2014/main" id="{1999A396-8AB9-42F1-A62A-958929847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953" r="21813"/>
          <a:stretch/>
        </p:blipFill>
        <p:spPr>
          <a:xfrm>
            <a:off x="8095453" y="2622022"/>
            <a:ext cx="3546006" cy="3089479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E58973-61BF-4349-8B7D-471572E6A677}"/>
              </a:ext>
            </a:extLst>
          </p:cNvPr>
          <p:cNvSpPr txBox="1"/>
          <p:nvPr/>
        </p:nvSpPr>
        <p:spPr>
          <a:xfrm>
            <a:off x="121213" y="6477777"/>
            <a:ext cx="40931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3" tooltip="http://www.romancemeetslife.com/2014/07/children-who-believe-in-god-and-bibl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by Unknown Author is licensed under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A picture containing grass, table, outdoor, little&#10;&#10;Description automatically generated">
            <a:extLst>
              <a:ext uri="{FF2B5EF4-FFF2-40B4-BE49-F238E27FC236}">
                <a16:creationId xmlns:a16="http://schemas.microsoft.com/office/drawing/2014/main" id="{C70D792F-3814-4FA6-B8B4-933DE2A2A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5063" y="2659053"/>
            <a:ext cx="3154200" cy="3015415"/>
          </a:xfrm>
          <a:prstGeom prst="rect">
            <a:avLst/>
          </a:prstGeom>
          <a:ln w="57150" cap="sq">
            <a:solidFill>
              <a:srgbClr val="00B05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92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302A-7CFA-4BFC-909D-C1BE51183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reading with your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Preschooler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91B99-E7F6-467F-A1E7-19843434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9E43E0-C541-4EB7-960F-29C88C604B1C}"/>
              </a:ext>
            </a:extLst>
          </p:cNvPr>
          <p:cNvSpPr/>
          <p:nvPr/>
        </p:nvSpPr>
        <p:spPr>
          <a:xfrm>
            <a:off x="4178547" y="2001592"/>
            <a:ext cx="3546005" cy="45223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prstDash val="sysDash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/>
              <a:t>Have your </a:t>
            </a:r>
            <a:r>
              <a:rPr lang="en-US" sz="1600" b="1" dirty="0"/>
              <a:t>child sit close </a:t>
            </a:r>
            <a:r>
              <a:rPr lang="en-US" sz="1600" dirty="0"/>
              <a:t>or on your lap while reading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/>
              <a:t>Ask </a:t>
            </a:r>
            <a:r>
              <a:rPr lang="en-US" sz="1600" b="1" dirty="0"/>
              <a:t>questions</a:t>
            </a:r>
            <a:r>
              <a:rPr lang="en-US" sz="1600" dirty="0"/>
              <a:t> about the story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/>
              <a:t>Let your child tell you stories or </a:t>
            </a:r>
            <a:r>
              <a:rPr lang="en-US" sz="1600" b="1" dirty="0"/>
              <a:t>read you the book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/>
              <a:t>Children like books with or without words and with </a:t>
            </a:r>
            <a:r>
              <a:rPr lang="en-US" sz="1600" b="1" dirty="0"/>
              <a:t>many pictures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/>
              <a:t>Children also enjoy books </a:t>
            </a:r>
            <a:r>
              <a:rPr lang="en-US" sz="1600" b="1" dirty="0"/>
              <a:t>about people and events</a:t>
            </a:r>
            <a:r>
              <a:rPr lang="en-US" sz="1600" dirty="0"/>
              <a:t> such as families, friends, first day of school, new sibling, visiting the dentist or doctors, etc.</a:t>
            </a:r>
          </a:p>
        </p:txBody>
      </p:sp>
      <p:pic>
        <p:nvPicPr>
          <p:cNvPr id="10" name="Picture 9" descr="A girl sitting on a table&#10;&#10;Description automatically generated">
            <a:extLst>
              <a:ext uri="{FF2B5EF4-FFF2-40B4-BE49-F238E27FC236}">
                <a16:creationId xmlns:a16="http://schemas.microsoft.com/office/drawing/2014/main" id="{5F4F453E-22E3-45AF-B01A-AB6A93C92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12" t="-364" r="2857" b="8038"/>
          <a:stretch/>
        </p:blipFill>
        <p:spPr>
          <a:xfrm>
            <a:off x="519158" y="2539522"/>
            <a:ext cx="3358949" cy="3263400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466CCD-838C-4E2D-85C2-C94A09620BFE}"/>
              </a:ext>
            </a:extLst>
          </p:cNvPr>
          <p:cNvSpPr txBox="1"/>
          <p:nvPr/>
        </p:nvSpPr>
        <p:spPr>
          <a:xfrm>
            <a:off x="519158" y="6339277"/>
            <a:ext cx="354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3" tooltip="http://mylittleoneandme-debolina-raja-gupta.blogspot.com/2010/08/many-benefits-of-introducing-you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by Unknown Author is licensed under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 descr="A picture containing person, indoor, sitting, table&#10;&#10;Description automatically generated">
            <a:extLst>
              <a:ext uri="{FF2B5EF4-FFF2-40B4-BE49-F238E27FC236}">
                <a16:creationId xmlns:a16="http://schemas.microsoft.com/office/drawing/2014/main" id="{A2C3A9A9-5AF3-453D-83C1-BFD6DBAF71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024993" y="3015573"/>
            <a:ext cx="3644853" cy="2419271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02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6C49F1-10DA-437A-8BEF-A101FD9D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u="sng" dirty="0"/>
              <a:t>reading with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all young children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6C406-1312-4A8A-BB20-565AE62AA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9285"/>
            <a:ext cx="10101461" cy="413197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Read </a:t>
            </a:r>
            <a:r>
              <a:rPr lang="en-US" b="1" dirty="0">
                <a:solidFill>
                  <a:schemeClr val="accent2"/>
                </a:solidFill>
              </a:rPr>
              <a:t>everyday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</a:rPr>
              <a:t>Read labels and signs wherever you go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Ask your child what he or she thins the book will be about based on the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Encourage </a:t>
            </a:r>
            <a:r>
              <a:rPr lang="en-US" b="1" dirty="0">
                <a:solidFill>
                  <a:schemeClr val="accent2"/>
                </a:solidFill>
              </a:rPr>
              <a:t>your child to tell/read the story </a:t>
            </a:r>
            <a:r>
              <a:rPr lang="en-US" dirty="0">
                <a:solidFill>
                  <a:schemeClr val="tx1"/>
                </a:solidFill>
              </a:rPr>
              <a:t>based on the pictures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younger children, use your finger to show the words you are reading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Make reading fun </a:t>
            </a:r>
            <a:r>
              <a:rPr lang="en-US" dirty="0">
                <a:solidFill>
                  <a:schemeClr val="tx1"/>
                </a:solidFill>
              </a:rPr>
              <a:t>by being expressive, making silly sounds, and singing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Choose relatable books that tell about day to day activities, special events/holidays, or cultural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Ask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questions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Encourage your child 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Visit your local the Library </a:t>
            </a:r>
            <a:r>
              <a:rPr lang="en-US" dirty="0">
                <a:solidFill>
                  <a:schemeClr val="tx1"/>
                </a:solidFill>
              </a:rPr>
              <a:t>often – sometimes children as young as 4 can receive a library card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8A438-AB60-42DA-9F9B-02009129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A picture containing person, boy, child, indoor&#10;&#10;Description automatically generated">
            <a:extLst>
              <a:ext uri="{FF2B5EF4-FFF2-40B4-BE49-F238E27FC236}">
                <a16:creationId xmlns:a16="http://schemas.microsoft.com/office/drawing/2014/main" id="{2308A887-0A13-4966-A3C8-DC66652AE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84544" y="2402984"/>
            <a:ext cx="2897310" cy="1934307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86F72D-7FF1-4D2F-8549-87CFB0C5B5C4}"/>
              </a:ext>
            </a:extLst>
          </p:cNvPr>
          <p:cNvSpPr txBox="1"/>
          <p:nvPr/>
        </p:nvSpPr>
        <p:spPr>
          <a:xfrm>
            <a:off x="8398685" y="6321262"/>
            <a:ext cx="3212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3" tooltip="http://regardingnannies.com/tag/cincynann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by Unknown Author is licensed under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6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0"/>
    </mc:Choice>
    <mc:Fallback xmlns="">
      <p:transition spd="slow" advTm="1438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9C3575-D670-45C3-8C68-878A743A3E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2254" y="6346244"/>
            <a:ext cx="6917210" cy="365125"/>
          </a:xfrm>
        </p:spPr>
        <p:txBody>
          <a:bodyPr/>
          <a:lstStyle/>
          <a:p>
            <a:r>
              <a:rPr lang="en-US"/>
              <a:t>Address: 4424 NW 13th Street A5 Gainesville, FL 32609   Phone: (352) 375-4110  Website: elcalachua.org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69EB5-D88D-43E1-8E91-0BA671803C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599E4-051D-4CB2-BBDF-396D8A9E59B9}"/>
              </a:ext>
            </a:extLst>
          </p:cNvPr>
          <p:cNvSpPr txBox="1"/>
          <p:nvPr/>
        </p:nvSpPr>
        <p:spPr>
          <a:xfrm>
            <a:off x="3902279" y="4449219"/>
            <a:ext cx="438744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 Cited</a:t>
            </a:r>
          </a:p>
          <a:p>
            <a:pPr algn="ctr"/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Kupcha-Szrom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Jaclyn. “A Window to the World: Early Language and Literacy Development.” ZERO TO THREE, Feb. 2011,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www.zerotothree.org/resources/1021-a-window-to-the-world-early-language-and-literacy-development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School, Hampton Primary. “How to Read with Your Child.” YouTube, YouTube, 1 May 2014, www.youtube.com/watch?v=-OG2Q6pPQYw.</a:t>
            </a:r>
          </a:p>
          <a:p>
            <a:pPr algn="ctr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11DBC-E886-4CEF-92C4-C4D9F03BB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410" b="-2"/>
          <a:stretch/>
        </p:blipFill>
        <p:spPr>
          <a:xfrm>
            <a:off x="2888544" y="941324"/>
            <a:ext cx="6414912" cy="3058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00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5"/>
    </mc:Choice>
    <mc:Fallback xmlns="">
      <p:transition spd="slow" advTm="1775"/>
    </mc:Fallback>
  </mc:AlternateContent>
</p:sld>
</file>

<file path=ppt/theme/theme1.xml><?xml version="1.0" encoding="utf-8"?>
<a:theme xmlns:a="http://schemas.openxmlformats.org/drawingml/2006/main" name="ELC Template">
  <a:themeElements>
    <a:clrScheme name="Custom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00B050"/>
      </a:accent1>
      <a:accent2>
        <a:srgbClr val="7030A0"/>
      </a:accent2>
      <a:accent3>
        <a:srgbClr val="FFFF00"/>
      </a:accent3>
      <a:accent4>
        <a:srgbClr val="FFFF00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C Template_2" id="{271C6D9B-BE49-40E1-9931-35E9DD4B01ED}" vid="{519FA1BD-9CFB-4A76-AB8E-365B929B3D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ELC Template_2</Template>
  <TotalTime>231</TotalTime>
  <Words>627</Words>
  <Application>Microsoft Office PowerPoint</Application>
  <PresentationFormat>Widescreen</PresentationFormat>
  <Paragraphs>58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Gill Sans MT</vt:lpstr>
      <vt:lpstr>Times New Roman</vt:lpstr>
      <vt:lpstr>Wingdings</vt:lpstr>
      <vt:lpstr>Wingdings 2</vt:lpstr>
      <vt:lpstr>ELC Template</vt:lpstr>
      <vt:lpstr>Early literacy for Young children </vt:lpstr>
      <vt:lpstr>Early literacy</vt:lpstr>
      <vt:lpstr>5 tips on how to read with your child</vt:lpstr>
      <vt:lpstr>reading with your:  Infant</vt:lpstr>
      <vt:lpstr>reading with your:  Toddler</vt:lpstr>
      <vt:lpstr>reading with your:  Preschooler</vt:lpstr>
      <vt:lpstr>reading with:  all young children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White</dc:creator>
  <cp:lastModifiedBy>Allison Millett</cp:lastModifiedBy>
  <cp:revision>26</cp:revision>
  <dcterms:created xsi:type="dcterms:W3CDTF">2020-01-06T19:21:31Z</dcterms:created>
  <dcterms:modified xsi:type="dcterms:W3CDTF">2020-02-05T14:33:56Z</dcterms:modified>
</cp:coreProperties>
</file>